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27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19"/>
          <p:cNvSpPr/>
          <p:nvPr/>
        </p:nvSpPr>
        <p:spPr>
          <a:xfrm>
            <a:off x="0" y="330120"/>
            <a:ext cx="9143640" cy="65275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4" name="ZoneTexte 13"/>
          <p:cNvSpPr/>
          <p:nvPr/>
        </p:nvSpPr>
        <p:spPr>
          <a:xfrm>
            <a:off x="2063880" y="2247840"/>
            <a:ext cx="5016240" cy="295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CE2 : Je sais soustraire 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CM1 : Je sais soustraire 9,19,29 à un nombre.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Image 14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ZoneTexte 5"/>
          <p:cNvSpPr/>
          <p:nvPr/>
        </p:nvSpPr>
        <p:spPr>
          <a:xfrm>
            <a:off x="18000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325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8"/>
          <p:cNvSpPr/>
          <p:nvPr/>
        </p:nvSpPr>
        <p:spPr>
          <a:xfrm>
            <a:off x="2995920" y="182412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316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9"/>
          <p:cNvSpPr/>
          <p:nvPr/>
        </p:nvSpPr>
        <p:spPr>
          <a:xfrm>
            <a:off x="1363680" y="2959920"/>
            <a:ext cx="19360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Accolade fermante 10"/>
          <p:cNvSpPr/>
          <p:nvPr/>
        </p:nvSpPr>
        <p:spPr>
          <a:xfrm rot="16200000">
            <a:off x="2113200" y="20444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ZoneTexte 35"/>
          <p:cNvSpPr/>
          <p:nvPr/>
        </p:nvSpPr>
        <p:spPr>
          <a:xfrm>
            <a:off x="4860000" y="1785600"/>
            <a:ext cx="35298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937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1" dur="indefinite" restart="never" nodeType="tmRoot">
          <p:childTnLst>
            <p:seq>
              <p:cTn id="142" dur="indefinite" nodeType="mainSeq">
                <p:childTnLst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8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ZoneTexte 5"/>
          <p:cNvSpPr/>
          <p:nvPr/>
        </p:nvSpPr>
        <p:spPr>
          <a:xfrm>
            <a:off x="360000" y="1785600"/>
            <a:ext cx="3065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5" name="ZoneTexte 36"/>
          <p:cNvSpPr/>
          <p:nvPr/>
        </p:nvSpPr>
        <p:spPr>
          <a:xfrm>
            <a:off x="4500000" y="1785240"/>
            <a:ext cx="34992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937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37"/>
          <p:cNvSpPr/>
          <p:nvPr/>
        </p:nvSpPr>
        <p:spPr>
          <a:xfrm>
            <a:off x="7780680" y="1771200"/>
            <a:ext cx="15303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918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38"/>
          <p:cNvSpPr/>
          <p:nvPr/>
        </p:nvSpPr>
        <p:spPr>
          <a:xfrm>
            <a:off x="5772960" y="2907360"/>
            <a:ext cx="19296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Accolade fermante 3"/>
          <p:cNvSpPr/>
          <p:nvPr/>
        </p:nvSpPr>
        <p:spPr>
          <a:xfrm rot="16200000">
            <a:off x="6522480" y="19918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ZoneTexte 5"/>
          <p:cNvSpPr/>
          <p:nvPr/>
        </p:nvSpPr>
        <p:spPr>
          <a:xfrm>
            <a:off x="180000" y="1788840"/>
            <a:ext cx="30906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464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8"/>
          <p:cNvSpPr/>
          <p:nvPr/>
        </p:nvSpPr>
        <p:spPr>
          <a:xfrm>
            <a:off x="3069720" y="1774800"/>
            <a:ext cx="1398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455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9"/>
          <p:cNvSpPr/>
          <p:nvPr/>
        </p:nvSpPr>
        <p:spPr>
          <a:xfrm>
            <a:off x="1374120" y="2910960"/>
            <a:ext cx="194724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Accolade fermante 10"/>
          <p:cNvSpPr/>
          <p:nvPr/>
        </p:nvSpPr>
        <p:spPr>
          <a:xfrm rot="16200000">
            <a:off x="2123640" y="19954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8" name="ZoneTexte 39"/>
          <p:cNvSpPr/>
          <p:nvPr/>
        </p:nvSpPr>
        <p:spPr>
          <a:xfrm>
            <a:off x="4860000" y="1785600"/>
            <a:ext cx="3467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521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9" dur="indefinite" restart="never" nodeType="tmRoot">
          <p:childTnLst>
            <p:seq>
              <p:cTn id="160" dur="indefinite" nodeType="mainSeq">
                <p:childTnLst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500"/>
                                        <p:tgtEl>
                                          <p:spTgt spid="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ZoneTexte 5"/>
          <p:cNvSpPr/>
          <p:nvPr/>
        </p:nvSpPr>
        <p:spPr>
          <a:xfrm>
            <a:off x="360000" y="1785600"/>
            <a:ext cx="31158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150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ZoneTexte 40"/>
          <p:cNvSpPr/>
          <p:nvPr/>
        </p:nvSpPr>
        <p:spPr>
          <a:xfrm>
            <a:off x="4420800" y="1785600"/>
            <a:ext cx="33897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521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19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41"/>
          <p:cNvSpPr/>
          <p:nvPr/>
        </p:nvSpPr>
        <p:spPr>
          <a:xfrm>
            <a:off x="7716960" y="1787040"/>
            <a:ext cx="13640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502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42"/>
          <p:cNvSpPr/>
          <p:nvPr/>
        </p:nvSpPr>
        <p:spPr>
          <a:xfrm>
            <a:off x="5693760" y="2907720"/>
            <a:ext cx="1991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20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Accolade fermante 4"/>
          <p:cNvSpPr/>
          <p:nvPr/>
        </p:nvSpPr>
        <p:spPr>
          <a:xfrm rot="16200000">
            <a:off x="6443280" y="19922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ZoneTexte 5"/>
          <p:cNvSpPr/>
          <p:nvPr/>
        </p:nvSpPr>
        <p:spPr>
          <a:xfrm>
            <a:off x="180000" y="1787040"/>
            <a:ext cx="31284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150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ZoneTexte 8"/>
          <p:cNvSpPr/>
          <p:nvPr/>
        </p:nvSpPr>
        <p:spPr>
          <a:xfrm>
            <a:off x="3184200" y="1760400"/>
            <a:ext cx="13690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141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9"/>
          <p:cNvSpPr/>
          <p:nvPr/>
        </p:nvSpPr>
        <p:spPr>
          <a:xfrm>
            <a:off x="1374120" y="2909160"/>
            <a:ext cx="18964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Accolade fermante 10"/>
          <p:cNvSpPr/>
          <p:nvPr/>
        </p:nvSpPr>
        <p:spPr>
          <a:xfrm rot="16200000">
            <a:off x="2123640" y="19936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7871400" y="107892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8" name="Titre 3"/>
          <p:cNvSpPr txBox="1"/>
          <p:nvPr/>
        </p:nvSpPr>
        <p:spPr>
          <a:xfrm>
            <a:off x="4550760" y="355320"/>
            <a:ext cx="4466160" cy="78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soustraire 29 à un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ZoneTexte 43"/>
          <p:cNvSpPr/>
          <p:nvPr/>
        </p:nvSpPr>
        <p:spPr>
          <a:xfrm>
            <a:off x="4615560" y="5532840"/>
            <a:ext cx="4439880" cy="118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</a:rPr>
              <a:t>Pour soustraire 29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, on soustrait 30, c’est-à-dire 3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44"/>
          <p:cNvSpPr/>
          <p:nvPr/>
        </p:nvSpPr>
        <p:spPr>
          <a:xfrm>
            <a:off x="8200440" y="3824280"/>
            <a:ext cx="9108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367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Flèche : courbe vers le haut 5"/>
          <p:cNvSpPr/>
          <p:nvPr/>
        </p:nvSpPr>
        <p:spPr>
          <a:xfrm flipH="1">
            <a:off x="4936680" y="4474080"/>
            <a:ext cx="3519000" cy="73404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Flèche : courbe vers le haut 7"/>
          <p:cNvSpPr/>
          <p:nvPr/>
        </p:nvSpPr>
        <p:spPr>
          <a:xfrm>
            <a:off x="4975920" y="4451400"/>
            <a:ext cx="621720" cy="276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ZoneTexte 45"/>
          <p:cNvSpPr/>
          <p:nvPr/>
        </p:nvSpPr>
        <p:spPr>
          <a:xfrm flipH="1" flipV="1" rot="10800000">
            <a:off x="6008760" y="4875480"/>
            <a:ext cx="1303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-30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ZoneTexte 46"/>
          <p:cNvSpPr/>
          <p:nvPr/>
        </p:nvSpPr>
        <p:spPr>
          <a:xfrm>
            <a:off x="4578480" y="3839760"/>
            <a:ext cx="6652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337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ZoneTexte 47"/>
          <p:cNvSpPr/>
          <p:nvPr/>
        </p:nvSpPr>
        <p:spPr>
          <a:xfrm flipH="1" flipV="1" rot="10800000">
            <a:off x="5045040" y="4424400"/>
            <a:ext cx="460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6" name="Connecteur droit 5"/>
          <p:cNvCxnSpPr/>
          <p:nvPr/>
        </p:nvCxnSpPr>
        <p:spPr>
          <a:xfrm>
            <a:off x="4975560" y="424692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07" name="Flèche : courbe vers le haut 8"/>
          <p:cNvSpPr/>
          <p:nvPr/>
        </p:nvSpPr>
        <p:spPr>
          <a:xfrm flipH="1" flipV="1">
            <a:off x="5435280" y="3124440"/>
            <a:ext cx="3046680" cy="717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ZoneTexte 48"/>
          <p:cNvSpPr/>
          <p:nvPr/>
        </p:nvSpPr>
        <p:spPr>
          <a:xfrm flipH="1" flipV="1" rot="10800000">
            <a:off x="6567120" y="2781720"/>
            <a:ext cx="745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2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9" name="Connecteur droit 6"/>
          <p:cNvCxnSpPr/>
          <p:nvPr/>
        </p:nvCxnSpPr>
        <p:spPr>
          <a:xfrm>
            <a:off x="5529600" y="424692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210" name="Connecteur droit 7"/>
          <p:cNvCxnSpPr/>
          <p:nvPr/>
        </p:nvCxnSpPr>
        <p:spPr>
          <a:xfrm>
            <a:off x="8441640" y="424692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211" name="Connecteur droit 8"/>
          <p:cNvCxnSpPr/>
          <p:nvPr/>
        </p:nvCxnSpPr>
        <p:spPr>
          <a:xfrm>
            <a:off x="4633200" y="4426920"/>
            <a:ext cx="427500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12" name="ZoneTexte 49"/>
          <p:cNvSpPr/>
          <p:nvPr/>
        </p:nvSpPr>
        <p:spPr>
          <a:xfrm>
            <a:off x="5271120" y="3850920"/>
            <a:ext cx="517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50"/>
          <p:cNvSpPr/>
          <p:nvPr/>
        </p:nvSpPr>
        <p:spPr>
          <a:xfrm>
            <a:off x="5294160" y="3859920"/>
            <a:ext cx="64584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338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Zone de texte 3"/>
          <p:cNvSpPr/>
          <p:nvPr/>
        </p:nvSpPr>
        <p:spPr>
          <a:xfrm>
            <a:off x="6337080" y="1958040"/>
            <a:ext cx="2502000" cy="6249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367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30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338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51"/>
          <p:cNvSpPr/>
          <p:nvPr/>
        </p:nvSpPr>
        <p:spPr>
          <a:xfrm>
            <a:off x="5024880" y="1973160"/>
            <a:ext cx="149040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367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7" dur="indefinite" restart="never" nodeType="tmRoot">
          <p:childTnLst>
            <p:seq>
              <p:cTn id="178" dur="indefinite" nodeType="mainSeq">
                <p:childTnLst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4" dur="500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ZoneTexte 5"/>
          <p:cNvSpPr/>
          <p:nvPr/>
        </p:nvSpPr>
        <p:spPr>
          <a:xfrm>
            <a:off x="360000" y="1785600"/>
            <a:ext cx="3014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491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22" name="ZoneTexte 52"/>
          <p:cNvSpPr/>
          <p:nvPr/>
        </p:nvSpPr>
        <p:spPr>
          <a:xfrm>
            <a:off x="4860000" y="1785600"/>
            <a:ext cx="3483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653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ZoneTexte 5"/>
          <p:cNvSpPr/>
          <p:nvPr/>
        </p:nvSpPr>
        <p:spPr>
          <a:xfrm>
            <a:off x="180000" y="1787040"/>
            <a:ext cx="30906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491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ZoneTexte 8"/>
          <p:cNvSpPr/>
          <p:nvPr/>
        </p:nvSpPr>
        <p:spPr>
          <a:xfrm>
            <a:off x="3184200" y="1760400"/>
            <a:ext cx="13435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482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ZoneTexte 9"/>
          <p:cNvSpPr/>
          <p:nvPr/>
        </p:nvSpPr>
        <p:spPr>
          <a:xfrm>
            <a:off x="1374120" y="2909160"/>
            <a:ext cx="1858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Accolade fermante 10"/>
          <p:cNvSpPr/>
          <p:nvPr/>
        </p:nvSpPr>
        <p:spPr>
          <a:xfrm rot="16200000">
            <a:off x="2123640" y="19936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32" name="ZoneTexte 53"/>
          <p:cNvSpPr/>
          <p:nvPr/>
        </p:nvSpPr>
        <p:spPr>
          <a:xfrm>
            <a:off x="4420800" y="1785600"/>
            <a:ext cx="34678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653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ZoneTexte 54"/>
          <p:cNvSpPr/>
          <p:nvPr/>
        </p:nvSpPr>
        <p:spPr>
          <a:xfrm>
            <a:off x="7685640" y="1834200"/>
            <a:ext cx="13640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624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ZoneTexte 55"/>
          <p:cNvSpPr/>
          <p:nvPr/>
        </p:nvSpPr>
        <p:spPr>
          <a:xfrm>
            <a:off x="5693760" y="2907720"/>
            <a:ext cx="18828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Accolade fermante 5"/>
          <p:cNvSpPr/>
          <p:nvPr/>
        </p:nvSpPr>
        <p:spPr>
          <a:xfrm rot="16200000">
            <a:off x="6443280" y="19922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5" dur="indefinite" restart="never" nodeType="tmRoot">
          <p:childTnLst>
            <p:seq>
              <p:cTn id="196" dur="indefinite" nodeType="mainSeq">
                <p:childTnLst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5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ZoneTexte 5"/>
          <p:cNvSpPr/>
          <p:nvPr/>
        </p:nvSpPr>
        <p:spPr>
          <a:xfrm>
            <a:off x="360000" y="1785600"/>
            <a:ext cx="31032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839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42" name="ZoneTexte 56"/>
          <p:cNvSpPr/>
          <p:nvPr/>
        </p:nvSpPr>
        <p:spPr>
          <a:xfrm>
            <a:off x="4860000" y="1785600"/>
            <a:ext cx="34358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178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ZoneTexte 5"/>
          <p:cNvSpPr/>
          <p:nvPr/>
        </p:nvSpPr>
        <p:spPr>
          <a:xfrm>
            <a:off x="288000" y="1787040"/>
            <a:ext cx="3052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839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ZoneTexte 8"/>
          <p:cNvSpPr/>
          <p:nvPr/>
        </p:nvSpPr>
        <p:spPr>
          <a:xfrm>
            <a:off x="3139560" y="1773360"/>
            <a:ext cx="14450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830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ZoneTexte 9"/>
          <p:cNvSpPr/>
          <p:nvPr/>
        </p:nvSpPr>
        <p:spPr>
          <a:xfrm>
            <a:off x="1437480" y="2963520"/>
            <a:ext cx="1966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839 – 9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Accolade fermante 10"/>
          <p:cNvSpPr/>
          <p:nvPr/>
        </p:nvSpPr>
        <p:spPr>
          <a:xfrm rot="16200000">
            <a:off x="2085120" y="2077560"/>
            <a:ext cx="541080" cy="16380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9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52" name="ZoneTexte 57"/>
          <p:cNvSpPr/>
          <p:nvPr/>
        </p:nvSpPr>
        <p:spPr>
          <a:xfrm>
            <a:off x="4420800" y="1785240"/>
            <a:ext cx="34056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178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ZoneTexte 58"/>
          <p:cNvSpPr/>
          <p:nvPr/>
        </p:nvSpPr>
        <p:spPr>
          <a:xfrm>
            <a:off x="7728120" y="1771200"/>
            <a:ext cx="13629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149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59"/>
          <p:cNvSpPr/>
          <p:nvPr/>
        </p:nvSpPr>
        <p:spPr>
          <a:xfrm>
            <a:off x="5693760" y="2907360"/>
            <a:ext cx="186696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Accolade fermante 6"/>
          <p:cNvSpPr/>
          <p:nvPr/>
        </p:nvSpPr>
        <p:spPr>
          <a:xfrm rot="16200000">
            <a:off x="6443280" y="19918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3" dur="indefinite" restart="never" nodeType="tmRoot">
          <p:childTnLst>
            <p:seq>
              <p:cTn id="214" dur="indefinite" nodeType="mainSeq">
                <p:childTnLst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0" dur="500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ZoneTexte 5"/>
          <p:cNvSpPr/>
          <p:nvPr/>
        </p:nvSpPr>
        <p:spPr>
          <a:xfrm>
            <a:off x="540000" y="1785600"/>
            <a:ext cx="3065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702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62" name="ZoneTexte 60"/>
          <p:cNvSpPr/>
          <p:nvPr/>
        </p:nvSpPr>
        <p:spPr>
          <a:xfrm>
            <a:off x="4860000" y="1785600"/>
            <a:ext cx="344592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702 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35960" y="367920"/>
            <a:ext cx="6930000" cy="622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7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soustraire 9 à un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Zone de texte 2"/>
          <p:cNvSpPr/>
          <p:nvPr/>
        </p:nvSpPr>
        <p:spPr>
          <a:xfrm>
            <a:off x="3679560" y="1317960"/>
            <a:ext cx="3254400" cy="5673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74 </a:t>
            </a:r>
            <a:r>
              <a:rPr b="0" lang="fr-FR" sz="3600" spc="-1" strike="noStrike">
                <a:solidFill>
                  <a:srgbClr val="0070c0"/>
                </a:solidFill>
                <a:latin typeface="Calibri"/>
                <a:ea typeface="Calibri"/>
              </a:rPr>
              <a:t>– 10 + 1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65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ZoneTexte 9"/>
          <p:cNvSpPr/>
          <p:nvPr/>
        </p:nvSpPr>
        <p:spPr>
          <a:xfrm>
            <a:off x="2188800" y="1312560"/>
            <a:ext cx="165924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74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3600" spc="-1" strike="noStrike">
                <a:solidFill>
                  <a:srgbClr val="c00000"/>
                </a:solidFill>
                <a:latin typeface="Calibri"/>
                <a:ea typeface="Calibri"/>
              </a:rPr>
              <a:t>9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ZoneTexte 10"/>
          <p:cNvSpPr/>
          <p:nvPr/>
        </p:nvSpPr>
        <p:spPr>
          <a:xfrm>
            <a:off x="5016960" y="2999520"/>
            <a:ext cx="7336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74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Flèche : courbe vers le haut 11"/>
          <p:cNvSpPr/>
          <p:nvPr/>
        </p:nvSpPr>
        <p:spPr>
          <a:xfrm flipH="1">
            <a:off x="2388240" y="3522960"/>
            <a:ext cx="2834640" cy="59112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Flèche : courbe vers le haut 12"/>
          <p:cNvSpPr/>
          <p:nvPr/>
        </p:nvSpPr>
        <p:spPr>
          <a:xfrm>
            <a:off x="2419560" y="3504600"/>
            <a:ext cx="500760" cy="222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ZoneTexte 13"/>
          <p:cNvSpPr/>
          <p:nvPr/>
        </p:nvSpPr>
        <p:spPr>
          <a:xfrm flipH="1" flipV="1" rot="10800000">
            <a:off x="3251520" y="3846240"/>
            <a:ext cx="1050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ZoneTexte 15"/>
          <p:cNvSpPr/>
          <p:nvPr/>
        </p:nvSpPr>
        <p:spPr>
          <a:xfrm>
            <a:off x="2203200" y="3011760"/>
            <a:ext cx="552600" cy="456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64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ZoneTexte 17"/>
          <p:cNvSpPr/>
          <p:nvPr/>
        </p:nvSpPr>
        <p:spPr>
          <a:xfrm flipH="1" flipV="1" rot="10800000">
            <a:off x="2434680" y="3482640"/>
            <a:ext cx="4107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5" name="Connecteur droit 23"/>
          <p:cNvCxnSpPr/>
          <p:nvPr/>
        </p:nvCxnSpPr>
        <p:spPr>
          <a:xfrm>
            <a:off x="2419200" y="3339720"/>
            <a:ext cx="360" cy="14544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6" name="Flèche : courbe vers le haut 25"/>
          <p:cNvSpPr/>
          <p:nvPr/>
        </p:nvSpPr>
        <p:spPr>
          <a:xfrm flipH="1" flipV="1">
            <a:off x="2789640" y="2435760"/>
            <a:ext cx="2454120" cy="57744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ZoneTexte 26"/>
          <p:cNvSpPr/>
          <p:nvPr/>
        </p:nvSpPr>
        <p:spPr>
          <a:xfrm flipH="1" flipV="1" rot="10800000">
            <a:off x="3700800" y="2159640"/>
            <a:ext cx="60084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8" name="Connecteur droit 27"/>
          <p:cNvCxnSpPr/>
          <p:nvPr/>
        </p:nvCxnSpPr>
        <p:spPr>
          <a:xfrm>
            <a:off x="2865600" y="3339720"/>
            <a:ext cx="360" cy="14544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59" name="Connecteur droit 28"/>
          <p:cNvCxnSpPr/>
          <p:nvPr/>
        </p:nvCxnSpPr>
        <p:spPr>
          <a:xfrm>
            <a:off x="5211360" y="3339720"/>
            <a:ext cx="360" cy="14544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60" name="Connecteur droit 29"/>
          <p:cNvCxnSpPr/>
          <p:nvPr/>
        </p:nvCxnSpPr>
        <p:spPr>
          <a:xfrm>
            <a:off x="2143440" y="3484800"/>
            <a:ext cx="34437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61" name="ZoneTexte 32"/>
          <p:cNvSpPr/>
          <p:nvPr/>
        </p:nvSpPr>
        <p:spPr>
          <a:xfrm>
            <a:off x="1262880" y="5519880"/>
            <a:ext cx="71326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c00000"/>
                </a:solidFill>
                <a:latin typeface="Calibri"/>
              </a:rPr>
              <a:t>Pour soustraire 9 à un nombre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, on soustrait 10, c’est-à-dire une dizaine, puis on ajoute 1.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ZoneTexte 4"/>
          <p:cNvSpPr/>
          <p:nvPr/>
        </p:nvSpPr>
        <p:spPr>
          <a:xfrm>
            <a:off x="2657160" y="3020760"/>
            <a:ext cx="416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ZoneTexte 24"/>
          <p:cNvSpPr/>
          <p:nvPr/>
        </p:nvSpPr>
        <p:spPr>
          <a:xfrm>
            <a:off x="2675880" y="3027960"/>
            <a:ext cx="511560" cy="456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65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ZoneTexte 5"/>
          <p:cNvSpPr/>
          <p:nvPr/>
        </p:nvSpPr>
        <p:spPr>
          <a:xfrm>
            <a:off x="180000" y="1787040"/>
            <a:ext cx="30650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702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ZoneTexte 8"/>
          <p:cNvSpPr/>
          <p:nvPr/>
        </p:nvSpPr>
        <p:spPr>
          <a:xfrm>
            <a:off x="3057120" y="1760400"/>
            <a:ext cx="13942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693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ZoneTexte 9"/>
          <p:cNvSpPr/>
          <p:nvPr/>
        </p:nvSpPr>
        <p:spPr>
          <a:xfrm>
            <a:off x="1374120" y="2909160"/>
            <a:ext cx="1921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Accolade fermante 10"/>
          <p:cNvSpPr/>
          <p:nvPr/>
        </p:nvSpPr>
        <p:spPr>
          <a:xfrm rot="16200000">
            <a:off x="2123640" y="19936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72" name="ZoneTexte 61"/>
          <p:cNvSpPr/>
          <p:nvPr/>
        </p:nvSpPr>
        <p:spPr>
          <a:xfrm>
            <a:off x="4500000" y="1787040"/>
            <a:ext cx="33994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702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29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ZoneTexte 62"/>
          <p:cNvSpPr/>
          <p:nvPr/>
        </p:nvSpPr>
        <p:spPr>
          <a:xfrm>
            <a:off x="7770960" y="1760400"/>
            <a:ext cx="13942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673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ZoneTexte 63"/>
          <p:cNvSpPr/>
          <p:nvPr/>
        </p:nvSpPr>
        <p:spPr>
          <a:xfrm>
            <a:off x="5694120" y="2909160"/>
            <a:ext cx="1921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30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Accolade fermante 7"/>
          <p:cNvSpPr/>
          <p:nvPr/>
        </p:nvSpPr>
        <p:spPr>
          <a:xfrm rot="16200000">
            <a:off x="6443640" y="19936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1" dur="indefinite" restart="never" nodeType="tmRoot">
          <p:childTnLst>
            <p:seq>
              <p:cTn id="232" dur="indefinite" nodeType="mainSeq">
                <p:childTnLst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0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5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8" dur="50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Exemple.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123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1/3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ZoneTexte 5"/>
          <p:cNvSpPr/>
          <p:nvPr/>
        </p:nvSpPr>
        <p:spPr>
          <a:xfrm>
            <a:off x="2700720" y="1785600"/>
            <a:ext cx="48733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123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ZoneTexte 8"/>
          <p:cNvSpPr/>
          <p:nvPr/>
        </p:nvSpPr>
        <p:spPr>
          <a:xfrm>
            <a:off x="5769360" y="1769760"/>
            <a:ext cx="157932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114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ZoneTexte 3"/>
          <p:cNvSpPr/>
          <p:nvPr/>
        </p:nvSpPr>
        <p:spPr>
          <a:xfrm>
            <a:off x="5890320" y="4181400"/>
            <a:ext cx="9108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123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Flèche : courbe vers le haut 4"/>
          <p:cNvSpPr/>
          <p:nvPr/>
        </p:nvSpPr>
        <p:spPr>
          <a:xfrm flipH="1">
            <a:off x="2626560" y="4831200"/>
            <a:ext cx="3519000" cy="73404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Flèche : courbe vers le haut 6"/>
          <p:cNvSpPr/>
          <p:nvPr/>
        </p:nvSpPr>
        <p:spPr>
          <a:xfrm>
            <a:off x="2665440" y="4808520"/>
            <a:ext cx="621720" cy="276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ZoneTexte 7"/>
          <p:cNvSpPr/>
          <p:nvPr/>
        </p:nvSpPr>
        <p:spPr>
          <a:xfrm flipH="1" flipV="1" rot="10800000">
            <a:off x="3698640" y="5232600"/>
            <a:ext cx="1303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-10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ZoneTexte 11"/>
          <p:cNvSpPr/>
          <p:nvPr/>
        </p:nvSpPr>
        <p:spPr>
          <a:xfrm>
            <a:off x="2291040" y="4196880"/>
            <a:ext cx="7416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113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ZoneTexte 12"/>
          <p:cNvSpPr/>
          <p:nvPr/>
        </p:nvSpPr>
        <p:spPr>
          <a:xfrm flipH="1" flipV="1" rot="10800000">
            <a:off x="2734920" y="4781520"/>
            <a:ext cx="460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7" name="Connecteur droit 13"/>
          <p:cNvCxnSpPr/>
          <p:nvPr/>
        </p:nvCxnSpPr>
        <p:spPr>
          <a:xfrm>
            <a:off x="2665440" y="460368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78" name="Flèche : courbe vers le haut 14"/>
          <p:cNvSpPr/>
          <p:nvPr/>
        </p:nvSpPr>
        <p:spPr>
          <a:xfrm flipH="1" flipV="1">
            <a:off x="3125160" y="3481560"/>
            <a:ext cx="3046680" cy="717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ZoneTexte 15"/>
          <p:cNvSpPr/>
          <p:nvPr/>
        </p:nvSpPr>
        <p:spPr>
          <a:xfrm flipH="1" flipV="1" rot="10800000">
            <a:off x="4257000" y="3138840"/>
            <a:ext cx="745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0" lang="fr-FR" sz="2000" spc="-1" strike="noStrike">
                <a:solidFill>
                  <a:srgbClr val="c0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80" name="Connecteur droit 16"/>
          <p:cNvCxnSpPr/>
          <p:nvPr/>
        </p:nvCxnSpPr>
        <p:spPr>
          <a:xfrm>
            <a:off x="3219480" y="460368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81" name="Connecteur droit 17"/>
          <p:cNvCxnSpPr/>
          <p:nvPr/>
        </p:nvCxnSpPr>
        <p:spPr>
          <a:xfrm>
            <a:off x="6131520" y="460368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82" name="Connecteur droit 18"/>
          <p:cNvCxnSpPr/>
          <p:nvPr/>
        </p:nvCxnSpPr>
        <p:spPr>
          <a:xfrm>
            <a:off x="2323080" y="4783680"/>
            <a:ext cx="427500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83" name="ZoneTexte 19"/>
          <p:cNvSpPr/>
          <p:nvPr/>
        </p:nvSpPr>
        <p:spPr>
          <a:xfrm>
            <a:off x="2960640" y="4208040"/>
            <a:ext cx="517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ZoneTexte 20"/>
          <p:cNvSpPr/>
          <p:nvPr/>
        </p:nvSpPr>
        <p:spPr>
          <a:xfrm>
            <a:off x="2984040" y="4216680"/>
            <a:ext cx="7891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114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ZoneTexte 5"/>
          <p:cNvSpPr/>
          <p:nvPr/>
        </p:nvSpPr>
        <p:spPr>
          <a:xfrm>
            <a:off x="900000" y="1785600"/>
            <a:ext cx="28112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 flipV="1">
            <a:off x="450036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9" name=""/>
          <p:cNvSpPr/>
          <p:nvPr/>
        </p:nvSpPr>
        <p:spPr>
          <a:xfrm>
            <a:off x="3420360" y="90036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7884360" y="90072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Texte 1"/>
          <p:cNvSpPr/>
          <p:nvPr/>
        </p:nvSpPr>
        <p:spPr>
          <a:xfrm>
            <a:off x="5220000" y="1785600"/>
            <a:ext cx="31392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ZoneTexte 5"/>
          <p:cNvSpPr/>
          <p:nvPr/>
        </p:nvSpPr>
        <p:spPr>
          <a:xfrm>
            <a:off x="540000" y="1784880"/>
            <a:ext cx="26434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Texte 8"/>
          <p:cNvSpPr/>
          <p:nvPr/>
        </p:nvSpPr>
        <p:spPr>
          <a:xfrm>
            <a:off x="3205080" y="1749600"/>
            <a:ext cx="10893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53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ZoneTexte 9"/>
          <p:cNvSpPr/>
          <p:nvPr/>
        </p:nvSpPr>
        <p:spPr>
          <a:xfrm>
            <a:off x="1264320" y="2919960"/>
            <a:ext cx="1982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Accolade fermante 10"/>
          <p:cNvSpPr/>
          <p:nvPr/>
        </p:nvSpPr>
        <p:spPr>
          <a:xfrm rot="16200000">
            <a:off x="2013840" y="200448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ZoneTexte 2"/>
          <p:cNvSpPr/>
          <p:nvPr/>
        </p:nvSpPr>
        <p:spPr>
          <a:xfrm>
            <a:off x="4860000" y="1785600"/>
            <a:ext cx="30222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262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6"/>
          <p:cNvSpPr/>
          <p:nvPr/>
        </p:nvSpPr>
        <p:spPr>
          <a:xfrm>
            <a:off x="7679160" y="1823760"/>
            <a:ext cx="136476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253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ZoneTexte 14"/>
          <p:cNvSpPr/>
          <p:nvPr/>
        </p:nvSpPr>
        <p:spPr>
          <a:xfrm>
            <a:off x="6414120" y="2907720"/>
            <a:ext cx="48733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Accolade fermante 1"/>
          <p:cNvSpPr/>
          <p:nvPr/>
        </p:nvSpPr>
        <p:spPr>
          <a:xfrm rot="16200000">
            <a:off x="6803640" y="19922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"/>
          <p:cNvSpPr/>
          <p:nvPr/>
        </p:nvSpPr>
        <p:spPr>
          <a:xfrm flipV="1">
            <a:off x="450072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3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5" dur="indefinite" restart="never" nodeType="tmRoot">
          <p:childTnLst>
            <p:seq>
              <p:cTn id="106" dur="indefinite" nodeType="mainSeq">
                <p:childTnLst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ZoneTexte 5"/>
          <p:cNvSpPr/>
          <p:nvPr/>
        </p:nvSpPr>
        <p:spPr>
          <a:xfrm>
            <a:off x="540000" y="1785600"/>
            <a:ext cx="26460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1" name="ZoneTexte 16"/>
          <p:cNvSpPr/>
          <p:nvPr/>
        </p:nvSpPr>
        <p:spPr>
          <a:xfrm>
            <a:off x="4860000" y="1785600"/>
            <a:ext cx="30142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ZoneTexte 5"/>
          <p:cNvSpPr/>
          <p:nvPr/>
        </p:nvSpPr>
        <p:spPr>
          <a:xfrm>
            <a:off x="540000" y="1785600"/>
            <a:ext cx="266040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97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8"/>
          <p:cNvSpPr/>
          <p:nvPr/>
        </p:nvSpPr>
        <p:spPr>
          <a:xfrm>
            <a:off x="3108240" y="1785600"/>
            <a:ext cx="158724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88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ZoneTexte 9"/>
          <p:cNvSpPr/>
          <p:nvPr/>
        </p:nvSpPr>
        <p:spPr>
          <a:xfrm>
            <a:off x="1291320" y="3098160"/>
            <a:ext cx="188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Accolade fermante 10"/>
          <p:cNvSpPr/>
          <p:nvPr/>
        </p:nvSpPr>
        <p:spPr>
          <a:xfrm rot="16200000">
            <a:off x="2039040" y="208116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7884360" y="901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1" name="ZoneTexte 18"/>
          <p:cNvSpPr/>
          <p:nvPr/>
        </p:nvSpPr>
        <p:spPr>
          <a:xfrm>
            <a:off x="4860000" y="1785600"/>
            <a:ext cx="30769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484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ZoneTexte 21"/>
          <p:cNvSpPr/>
          <p:nvPr/>
        </p:nvSpPr>
        <p:spPr>
          <a:xfrm>
            <a:off x="7758000" y="1738800"/>
            <a:ext cx="1365480" cy="1004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6000" spc="-1" strike="noStrike">
                <a:solidFill>
                  <a:srgbClr val="ff0000"/>
                </a:solidFill>
                <a:latin typeface="Calibri"/>
              </a:rPr>
              <a:t>475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ZoneTexte 22"/>
          <p:cNvSpPr/>
          <p:nvPr/>
        </p:nvSpPr>
        <p:spPr>
          <a:xfrm>
            <a:off x="6054120" y="2907720"/>
            <a:ext cx="19918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–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 </a:t>
            </a:r>
            <a:r>
              <a:rPr b="0" lang="fr-FR" sz="4400" spc="-1" strike="noStrike">
                <a:solidFill>
                  <a:srgbClr val="0070c0"/>
                </a:solidFill>
                <a:latin typeface="Calibri"/>
                <a:ea typeface="Calibri"/>
              </a:rPr>
              <a:t>10 +1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Accolade fermante 2"/>
          <p:cNvSpPr/>
          <p:nvPr/>
        </p:nvSpPr>
        <p:spPr>
          <a:xfrm rot="16200000">
            <a:off x="6803640" y="1992240"/>
            <a:ext cx="383760" cy="164844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3" dur="indefinite" restart="never" nodeType="tmRoot">
          <p:childTnLst>
            <p:seq>
              <p:cTn id="124" dur="indefinite" nodeType="mainSeq"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0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calcule.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ZoneTexte 5"/>
          <p:cNvSpPr/>
          <p:nvPr/>
        </p:nvSpPr>
        <p:spPr>
          <a:xfrm>
            <a:off x="540000" y="1785600"/>
            <a:ext cx="305244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"/>
              </a:rPr>
              <a:t>325 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–</a:t>
            </a:r>
            <a:r>
              <a:rPr b="0" lang="fr-FR" sz="6000" spc="-1" strike="noStrike">
                <a:solidFill>
                  <a:srgbClr val="000000"/>
                </a:solidFill>
                <a:latin typeface="Calibri"/>
                <a:ea typeface="Calibri"/>
              </a:rPr>
              <a:t> 9 = </a:t>
            </a:r>
            <a:endParaRPr b="0" lang="fr-FR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3420360" y="900720"/>
            <a:ext cx="107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7858800" y="1117080"/>
            <a:ext cx="1259280" cy="5392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 flipV="1">
            <a:off x="4501080" y="36000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1" name="Titre 2"/>
          <p:cNvSpPr txBox="1"/>
          <p:nvPr/>
        </p:nvSpPr>
        <p:spPr>
          <a:xfrm>
            <a:off x="4601520" y="406080"/>
            <a:ext cx="4377240" cy="78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69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stratégie pour soustraire 19 à un nombre.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ZoneTexte 23"/>
          <p:cNvSpPr/>
          <p:nvPr/>
        </p:nvSpPr>
        <p:spPr>
          <a:xfrm>
            <a:off x="4572000" y="5532480"/>
            <a:ext cx="4597200" cy="11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c00000"/>
                </a:solidFill>
                <a:latin typeface="Calibri"/>
              </a:rPr>
              <a:t>Pour soustraire 19 à un nombre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, on soustrait 20, c’est-à-dire 2 dizaines, puis on ajoute 1.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Zone de texte 1"/>
          <p:cNvSpPr/>
          <p:nvPr/>
        </p:nvSpPr>
        <p:spPr>
          <a:xfrm>
            <a:off x="6350400" y="1954800"/>
            <a:ext cx="2438280" cy="4586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252 </a:t>
            </a:r>
            <a:r>
              <a:rPr b="0" lang="fr-FR" sz="2400" spc="-1" strike="noStrike">
                <a:solidFill>
                  <a:srgbClr val="0070c0"/>
                </a:solidFill>
                <a:latin typeface="Calibri"/>
                <a:ea typeface="Calibri"/>
              </a:rPr>
              <a:t>– 20 + 1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233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Texte 25"/>
          <p:cNvSpPr/>
          <p:nvPr/>
        </p:nvSpPr>
        <p:spPr>
          <a:xfrm>
            <a:off x="4960800" y="1980000"/>
            <a:ext cx="147744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252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–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Calibri"/>
              </a:rPr>
              <a:t>19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  <a:ea typeface="Calibri"/>
              </a:rPr>
              <a:t> =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ZoneTexte 27"/>
          <p:cNvSpPr/>
          <p:nvPr/>
        </p:nvSpPr>
        <p:spPr>
          <a:xfrm>
            <a:off x="8200080" y="3925440"/>
            <a:ext cx="91080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252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Flèche : courbe vers le haut 1"/>
          <p:cNvSpPr/>
          <p:nvPr/>
        </p:nvSpPr>
        <p:spPr>
          <a:xfrm flipH="1">
            <a:off x="4936320" y="4575240"/>
            <a:ext cx="3519000" cy="734040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Flèche : courbe vers le haut 2"/>
          <p:cNvSpPr/>
          <p:nvPr/>
        </p:nvSpPr>
        <p:spPr>
          <a:xfrm>
            <a:off x="4975560" y="4552560"/>
            <a:ext cx="621720" cy="276840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ZoneTexte 28"/>
          <p:cNvSpPr/>
          <p:nvPr/>
        </p:nvSpPr>
        <p:spPr>
          <a:xfrm flipH="1" flipV="1" rot="10800000">
            <a:off x="6008400" y="4976640"/>
            <a:ext cx="1303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-20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29"/>
          <p:cNvSpPr/>
          <p:nvPr/>
        </p:nvSpPr>
        <p:spPr>
          <a:xfrm>
            <a:off x="4578120" y="3940920"/>
            <a:ext cx="66528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232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ZoneTexte 30"/>
          <p:cNvSpPr/>
          <p:nvPr/>
        </p:nvSpPr>
        <p:spPr>
          <a:xfrm flipH="1" flipV="1" rot="10800000">
            <a:off x="5044680" y="4525560"/>
            <a:ext cx="4600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800" spc="-1" strike="noStrike">
                <a:solidFill>
                  <a:srgbClr val="0070c0"/>
                </a:solidFill>
                <a:latin typeface="Calibri"/>
              </a:rPr>
              <a:t>+1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1" name="Connecteur droit 1"/>
          <p:cNvCxnSpPr/>
          <p:nvPr/>
        </p:nvCxnSpPr>
        <p:spPr>
          <a:xfrm>
            <a:off x="4975200" y="434808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42" name="Flèche : courbe vers le haut 3"/>
          <p:cNvSpPr/>
          <p:nvPr/>
        </p:nvSpPr>
        <p:spPr>
          <a:xfrm flipH="1" flipV="1">
            <a:off x="5434920" y="3225600"/>
            <a:ext cx="3046680" cy="717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ZoneTexte 31"/>
          <p:cNvSpPr/>
          <p:nvPr/>
        </p:nvSpPr>
        <p:spPr>
          <a:xfrm flipH="1" flipV="1" rot="10800000">
            <a:off x="6566760" y="2882880"/>
            <a:ext cx="745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–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 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1</a:t>
            </a:r>
            <a:r>
              <a:rPr b="1" lang="fr-FR" sz="2000" spc="-1" strike="noStrike">
                <a:solidFill>
                  <a:srgbClr val="ff0000"/>
                </a:solidFill>
                <a:latin typeface="Calibri"/>
                <a:ea typeface="Calibri"/>
              </a:rPr>
              <a:t>9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4" name="Connecteur droit 2"/>
          <p:cNvCxnSpPr/>
          <p:nvPr/>
        </p:nvCxnSpPr>
        <p:spPr>
          <a:xfrm>
            <a:off x="5529240" y="434808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145" name="Connecteur droit 3"/>
          <p:cNvCxnSpPr/>
          <p:nvPr/>
        </p:nvCxnSpPr>
        <p:spPr>
          <a:xfrm>
            <a:off x="8441280" y="4348080"/>
            <a:ext cx="360" cy="180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146" name="Connecteur droit 4"/>
          <p:cNvCxnSpPr/>
          <p:nvPr/>
        </p:nvCxnSpPr>
        <p:spPr>
          <a:xfrm>
            <a:off x="4632840" y="4528080"/>
            <a:ext cx="427500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47" name="ZoneTexte 33"/>
          <p:cNvSpPr/>
          <p:nvPr/>
        </p:nvSpPr>
        <p:spPr>
          <a:xfrm>
            <a:off x="5270760" y="3952080"/>
            <a:ext cx="517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?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34"/>
          <p:cNvSpPr/>
          <p:nvPr/>
        </p:nvSpPr>
        <p:spPr>
          <a:xfrm>
            <a:off x="5293800" y="3961080"/>
            <a:ext cx="64584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ff0000"/>
                </a:solidFill>
                <a:latin typeface="Calibri"/>
              </a:rPr>
              <a:t>233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</TotalTime>
  <Application>LibreOffice/7.4.3.2$Windows_X86_64 LibreOffice_project/1048a8393ae2eeec98dff31b5c133c5f1d08b890</Application>
  <AppVersion>15.0000</AppVersion>
  <Words>247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</dc:creator>
  <dc:description/>
  <dc:language>fr-FR</dc:language>
  <cp:lastModifiedBy/>
  <dcterms:modified xsi:type="dcterms:W3CDTF">2025-10-21T11:31:11Z</dcterms:modified>
  <cp:revision>45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20</vt:i4>
  </property>
</Properties>
</file>